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Kollektif Bold" charset="1" panose="020B0604020101010102"/>
      <p:regular r:id="rId42"/>
    </p:embeddedFont>
    <p:embeddedFont>
      <p:font typeface="Public Sans Bold" charset="1" panose="00000000000000000000"/>
      <p:regular r:id="rId43"/>
    </p:embeddedFont>
    <p:embeddedFont>
      <p:font typeface="Roboto Bold" charset="1" panose="02000000000000000000"/>
      <p:regular r:id="rId44"/>
    </p:embeddedFont>
    <p:embeddedFont>
      <p:font typeface="Kollektif" charset="1" panose="020B0604020101010102"/>
      <p:regular r:id="rId45"/>
    </p:embeddedFont>
    <p:embeddedFont>
      <p:font typeface="Kollektif Italics" charset="1" panose="020B0604020101010102"/>
      <p:regular r:id="rId46"/>
    </p:embeddedFont>
    <p:embeddedFont>
      <p:font typeface="Aileron Bold" charset="1" panose="00000800000000000000"/>
      <p:regular r:id="rId47"/>
    </p:embeddedFont>
    <p:embeddedFont>
      <p:font typeface="Roboto" charset="1" panose="020000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image26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jpeg" Type="http://schemas.openxmlformats.org/officeDocument/2006/relationships/image"/><Relationship Id="rId11" Target="../media/image41.jpe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jpeg" Type="http://schemas.openxmlformats.org/officeDocument/2006/relationships/image"/><Relationship Id="rId11" Target="../media/VAGdiNuJo2M.mp4" Type="http://schemas.openxmlformats.org/officeDocument/2006/relationships/video"/><Relationship Id="rId12" Target="../media/VAGdiNuJo2M.mp4" Type="http://schemas.microsoft.com/office/2007/relationships/media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jpe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jpe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jpeg" Type="http://schemas.openxmlformats.org/officeDocument/2006/relationships/image"/><Relationship Id="rId11" Target="../media/image55.jpe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14" Target="../media/image64.png" Type="http://schemas.openxmlformats.org/officeDocument/2006/relationships/image"/><Relationship Id="rId15" Target="../media/image65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45426"/>
            <a:ext cx="9657581" cy="75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82628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75754"/>
            <a:ext cx="8377452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채도는 해당 태그의 조회수에 비례하도록 설계하였음.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행위를 통해 해당 태그에 대한 스트레스 해소도 가능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83688" y="1549286"/>
            <a:ext cx="2996473" cy="5929036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625196" y="3981027"/>
            <a:ext cx="2996473" cy="5929036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8171" t="0" r="-3817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극단적 행동 사전 예측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92052" y="4875754"/>
            <a:ext cx="8377452" cy="597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서비스는 위급한 상황에서의 즉각적인 물리적 지원이 어려웠음.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 서비스는 환자가 기존에 작성하는 포스트와 대화 내용등을 기반으로, 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점진적인 시계열 데이터를 활용하여 환자의 행동 양상을 분석하고, 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활용하여 극단적 행동 위험도를 사전에 예측,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위험군 환자에 대해서는 의료인용 네트워크 내에서 상위 노출,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주치의 및 상담심리사, 주변인에게 알리는 시스템을 통해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 양상을 띄는 환자에 대한 즉각적인 대처가 가능,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극단적 선택을 사전에 예방 할 수 있음.</a:t>
            </a: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&lt;- figure 1 from </a:t>
            </a:r>
            <a:r>
              <a:rPr lang="en-US" sz="1799" i="true">
                <a:solidFill>
                  <a:srgbClr val="FFFFFF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Attention Is All You Need, A. Vaswani et 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75754"/>
            <a:ext cx="8377452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/ 상담심리사 큐레이팅 시스템을 제공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의료인 / 상담사 큐레이팅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89246"/>
            <a:ext cx="3617876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지금까지 AI와 상담했던 내용을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도움 요청 게시물을 올릴 수 있고,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및 상담심리사가 이에 접근 가능,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DM을 통한 비대면 예약 가능.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또한, 민간 상담심리사 자격증 인증 시스템을 기반으로, 상담심리사와의 비대면 상담 /대면 상담 예약 또한 가능.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7156854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방문 및 심리 상담 서비스에 접근하는 것은 항상 시작이 어려운 것임.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따라서, 원터치로 그동안 자신이 작성했던 포스트와 AI 대화 내역을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내가 겪고 있는 증상을 가장 잘 봐 줄 수 있는 정신과 주치의 및 상담심리사를 매칭시켜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739359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원터치 정신과/상담심리사 매칭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/ 상담심리사 매칭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501577" y="5713954"/>
            <a:ext cx="8377452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원터치 큐레이팅 시스템 제공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79721"/>
            <a:ext cx="9416202" cy="275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실시간 비대면 상담의 가장 큰 한계는 비언어적 소통이었다면,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환자측 디바이스에서 실시간 얼굴 인식을 통해 감정을 분석하고, 그것을 3D 캐릭터화 하여 프라이버시는 보호하면서도 비언어적 요소를 활용한, 상담심리사의 정밀한 진단을 가능케 함.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https://m.blog.naver.com/jamini3825/220956516517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https://ko.iosapple.eu/%ED%8E%98%EC%9D%B4%EC%8A%A4%ED%83%80%EC%9E%84%EC%97%90%EC%84%9C-%EB%9D%BC%EC%9D%B4%EB%B8%8C-%EC%82%AC%EC%A7%84%EC%9D%84-%EC%B0%8D%EB%8A%94-%EB%B0%A9%EB%B2%95/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9733" t="0" r="-7973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847" t="-4453" r="-5178" b="-211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프라이버시와 비언어적 소통, 두 마리 토끼를 모두 잡다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상담심리사와의 실시간 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비대면 상담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483323" y="5723479"/>
            <a:ext cx="8377452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서비스를 제공,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 치료와 상담심리사를 통한 상담 치료를 동시에 받을 수 있음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79721"/>
            <a:ext cx="9416202" cy="220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약물은 피부과에서 처방하는 항생제와도 같이, 실수로라도 거르지 않고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매일 정해진 시간에 꾸준히 복용해야 증상을 완화시킬 수 있다.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이를 돕기 위해, 복약안내서를 휴대전화 카메라로 스캔 하는 것 만으로도 어떤 약을 언제, 얼마나 복용해야 하는지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자동으로 알림 설정이 이뤄지며,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특히 상황에 따라 복용해야 하는 약물(안정제 등)의 경우, 스마트워치등의 헬스케어 디바이스와의 연계를 통해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이상 징후 발생시 환자가 자각하기 전에 미리 복용 권고 알림을 띄우는 방식으로도 작동할 수 있음.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https://www.newsmp.com/news/articleView.html?idxno=153242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06646" y="1640509"/>
            <a:ext cx="3333279" cy="2472182"/>
          </a:xfrm>
          <a:custGeom>
            <a:avLst/>
            <a:gdLst/>
            <a:ahLst/>
            <a:cxnLst/>
            <a:rect r="r" b="b" t="t" l="l"/>
            <a:pathLst>
              <a:path h="2472182" w="3333279">
                <a:moveTo>
                  <a:pt x="0" y="0"/>
                </a:moveTo>
                <a:lnTo>
                  <a:pt x="3333279" y="0"/>
                </a:lnTo>
                <a:lnTo>
                  <a:pt x="3333279" y="2472182"/>
                </a:lnTo>
                <a:lnTo>
                  <a:pt x="0" y="2472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약물 치료에 대한 기준을 바로 잡다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3323" y="2204944"/>
            <a:ext cx="9204104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 복용 알리미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483323" y="5723479"/>
            <a:ext cx="8377452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복약안내서를 휴대전화 카메라로 스캔 하는 것 만으로도 약 복용 알림 설정이 이뤄짐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인간 상담심리사와의 실시간 상담 기능은 프리미엄 계정에서만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구독료 5,000원 예상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86914"/>
            <a:ext cx="372631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86914"/>
            <a:ext cx="3726319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88,000원을 지불하여 프리미엄으로 업그레이드 한 의원은 ‘주변 마음병원 찾기‘ 및 큐레이팅 검색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단순 리뷰를 넘어서 지속적인 내원을 통해 환자가 개선되는 과정을 홍보 가능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활동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상담심리사 활동을 수행하는 사람들은 수행한 채팅 버블 수 및 총 인원수에 따라 인센티브를 지급 받을 수 있음.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버블당 100원 / 인원당 1000원의 인센티브 예상 중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양성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86914"/>
            <a:ext cx="3726319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심리 상담을 진행하는 것으로, 즉 재택 근무로 소득을 창출 해 낼 수 있다는 점에 기반하여, 국가공인 상담심리사를 양성하는 교육과정을 유료로 제공하고 이를 통해 수익을 벌어들임.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학습용 데이터 판매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86914"/>
            <a:ext cx="3726319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환자들의 데이터를 익명화하여, 임상 참고 및 머신러닝 모델 개량에 활용 가능한 형태의 데이터셋으로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해당 데이터셋을 유형, 종류별로 나눠서 유료로 판매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일일 10회 제한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50개의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995445" y="414953"/>
            <a:ext cx="3684326" cy="945709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86350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94048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6294048"/>
            <a:ext cx="6190676" cy="359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환자가 작성한 포스트 및 채팅의 키워드를 분석, 원본과 함께 의료인용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원터치로 해결 가능한 방법을 제시함으로써 완화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24194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8" y="0"/>
                </a:lnTo>
                <a:lnTo>
                  <a:pt x="3588168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73510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9" y="0"/>
                </a:lnTo>
                <a:lnTo>
                  <a:pt x="3588169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213667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상담은 Careplus에 가입한, 프리미엄 계정에 한해서 제공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상담시 상담심리사 측에 자신의 3D 캐릭터가 뜨는 방식으로, 프라이버시를 지키면서도 비언어적 소통이 최대한 가능하도록 할 예정임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상담을 비대면으로 할 수 있는 수준에 그쳐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치료는 병행되지 않음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비단 심리상담 뿐만 아니라 정신과 방문에 대한 인식 개선도 필요한 실정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213667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939105"/>
            <a:ext cx="1117705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62914"/>
            <a:ext cx="4700993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117014"/>
            <a:ext cx="3687866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소통의 한계가 존재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응급 상황 대처의 어려움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82269"/>
            <a:ext cx="455729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82269"/>
            <a:ext cx="4541061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82269"/>
            <a:ext cx="4595786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82269"/>
            <a:ext cx="4557297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상담심리사를 통한 심리 치료를 병행할 수 있음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82269"/>
            <a:ext cx="4541061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한 표정 인식을 통해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환자의 프라이버시 노출은 최소화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하면서도 상담심리사에게 전달되는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 능력을 향상시킬 수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비언어적 소통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응급 상황 대처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약물 치료와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치료의 병행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82269"/>
            <a:ext cx="4595786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트랜스포머 인공지능 모델을 활용하여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작성하는 글, 대화 내용 등을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기반으로 위험 신호가 감지되면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즉시 비상 연락처로 연락이 제공됨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3988" y="4003630"/>
            <a:ext cx="6828300" cy="523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활용한 극단적 행동 사전 예측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매칭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 복용 알리미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1. AI 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3. 정신건강 큐레이팅 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287437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5922" y="4659238"/>
            <a:ext cx="6828300" cy="28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설정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75754"/>
            <a:ext cx="8377452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89246"/>
            <a:ext cx="3617876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